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3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2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1243-B50C-4FA2-AAC2-D9AFDBBD8A82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D6EA-731C-4F52-B2CA-9974DFBB264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5DAA-97B5-457B-95FC-C96E3A1D3F14}" type="datetimeFigureOut">
              <a:rPr lang="en-CA" smtClean="0"/>
              <a:pPr/>
              <a:t>2019-03-03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A7FE-18E3-4564-9574-98809B15193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73" y="123629"/>
            <a:ext cx="8698939" cy="13144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Airports and Community Development</a:t>
            </a:r>
            <a:endParaRPr lang="en-US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38079"/>
            <a:ext cx="6400800" cy="1394133"/>
          </a:xfrm>
        </p:spPr>
        <p:txBody>
          <a:bodyPr/>
          <a:lstStyle/>
          <a:p>
            <a:r>
              <a:rPr lang="en-CA" dirty="0"/>
              <a:t>British Columbia Aviation Council</a:t>
            </a:r>
          </a:p>
          <a:p>
            <a:r>
              <a:rPr lang="en-CA" dirty="0"/>
              <a:t>EDABC Economic Summit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Commercial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BC Aviation Council 340 Member-Driven Org</a:t>
            </a:r>
          </a:p>
          <a:p>
            <a:pPr lvl="1"/>
            <a:r>
              <a:rPr lang="en-CA" dirty="0"/>
              <a:t>41 Airport Members, 2 Community Members</a:t>
            </a:r>
          </a:p>
          <a:p>
            <a:r>
              <a:rPr lang="en-CA" dirty="0"/>
              <a:t>If This Presentation Clicked, Consider Joining</a:t>
            </a:r>
          </a:p>
          <a:p>
            <a:r>
              <a:rPr lang="en-CA" dirty="0"/>
              <a:t>Membership Inexpensive ($500 Corporate)</a:t>
            </a:r>
          </a:p>
          <a:p>
            <a:r>
              <a:rPr lang="en-CA" dirty="0"/>
              <a:t>May 12-14</a:t>
            </a:r>
            <a:r>
              <a:rPr lang="en-CA" baseline="30000" dirty="0"/>
              <a:t>th</a:t>
            </a:r>
            <a:r>
              <a:rPr lang="en-CA" dirty="0"/>
              <a:t> Conference Kelowna $359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6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585"/>
            <a:ext cx="8229600" cy="1910874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Think Through Your Airport!</a:t>
            </a:r>
            <a:br>
              <a:rPr lang="en-CA" dirty="0"/>
            </a:br>
            <a:br>
              <a:rPr lang="en-CA" dirty="0"/>
            </a:br>
            <a:r>
              <a:rPr lang="en-CA" dirty="0"/>
              <a:t>Thank You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2022872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Dave Frank, Executive Director</a:t>
            </a:r>
          </a:p>
          <a:p>
            <a:pPr marL="0" indent="0" algn="ctr">
              <a:buNone/>
            </a:pPr>
            <a:r>
              <a:rPr lang="en-CA" dirty="0"/>
              <a:t>Info@BCAviationCouncil.org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3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Today’s Presentation</a:t>
            </a:r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Air Services and Socio-Economic Development</a:t>
            </a:r>
          </a:p>
          <a:p>
            <a:r>
              <a:rPr lang="en-CA" dirty="0"/>
              <a:t>ED + Tourism + Airport + Air Services</a:t>
            </a:r>
          </a:p>
          <a:p>
            <a:r>
              <a:rPr lang="en-CA" dirty="0"/>
              <a:t>Airport Managers – The Keystone</a:t>
            </a:r>
          </a:p>
          <a:p>
            <a:r>
              <a:rPr lang="en-CA" dirty="0"/>
              <a:t>Don’t Forget General/Business Aviation</a:t>
            </a:r>
          </a:p>
          <a:p>
            <a:r>
              <a:rPr lang="en-CA" dirty="0"/>
              <a:t>Air Carriers Are Very Complex Animals</a:t>
            </a:r>
          </a:p>
          <a:p>
            <a:r>
              <a:rPr lang="en-CA" dirty="0"/>
              <a:t>“Industrial” Aviation and Aerospace</a:t>
            </a:r>
          </a:p>
          <a:p>
            <a:r>
              <a:rPr lang="en-CA" dirty="0"/>
              <a:t>Two Current Key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7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891"/>
            <a:ext cx="8229600" cy="3210658"/>
          </a:xfrm>
        </p:spPr>
        <p:txBody>
          <a:bodyPr>
            <a:normAutofit/>
          </a:bodyPr>
          <a:lstStyle/>
          <a:p>
            <a:r>
              <a:rPr lang="en-CA" b="1" dirty="0"/>
              <a:t>“Air services are arguably the most powerful socio-economic tool in your Community Development tool chest.”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03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ED+Tourism+Airport+Air Services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40" y="1200151"/>
            <a:ext cx="8721416" cy="339447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Airports Are Your Gateway to Markets</a:t>
            </a:r>
          </a:p>
          <a:p>
            <a:r>
              <a:rPr lang="en-CA" dirty="0"/>
              <a:t>Community Development Plan Through Airport</a:t>
            </a:r>
          </a:p>
          <a:p>
            <a:pPr lvl="1"/>
            <a:r>
              <a:rPr lang="en-CA" dirty="0"/>
              <a:t>Like a Focussing Lens</a:t>
            </a:r>
          </a:p>
          <a:p>
            <a:r>
              <a:rPr lang="en-CA" dirty="0"/>
              <a:t>Need An ED/Tourism/Airport/Air Services “Team”</a:t>
            </a:r>
          </a:p>
          <a:p>
            <a:pPr lvl="1"/>
            <a:r>
              <a:rPr lang="en-CA" dirty="0"/>
              <a:t>A Coordinated, Group Approach is Required</a:t>
            </a:r>
          </a:p>
          <a:p>
            <a:r>
              <a:rPr lang="en-CA" dirty="0"/>
              <a:t>Integrate Airport/Municipal/Regional</a:t>
            </a:r>
          </a:p>
          <a:p>
            <a:pPr marL="0" indent="0">
              <a:buNone/>
            </a:pPr>
            <a:r>
              <a:rPr lang="en-CA" dirty="0"/>
              <a:t>Planning – Operationally </a:t>
            </a:r>
            <a:r>
              <a:rPr lang="en-CA" b="1" dirty="0"/>
              <a:t>and</a:t>
            </a:r>
            <a:r>
              <a:rPr lang="en-CA" dirty="0"/>
              <a:t>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Airport Managers Are the Keystone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Need to Be Empowered Beyond Operations</a:t>
            </a:r>
          </a:p>
          <a:p>
            <a:r>
              <a:rPr lang="en-CA" dirty="0"/>
              <a:t>Potential to Be Community Marketing and Communications Leader</a:t>
            </a:r>
          </a:p>
          <a:p>
            <a:r>
              <a:rPr lang="en-CA" dirty="0"/>
              <a:t>Are the Catalyst that Pull Partners Together</a:t>
            </a:r>
          </a:p>
          <a:p>
            <a:r>
              <a:rPr lang="en-CA" dirty="0"/>
              <a:t>Mayors Should Articulate the</a:t>
            </a:r>
          </a:p>
          <a:p>
            <a:pPr marL="0" indent="0">
              <a:buNone/>
            </a:pPr>
            <a:r>
              <a:rPr lang="en-CA" dirty="0"/>
              <a:t>Development Plan –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704090" cy="906676"/>
          </a:xfrm>
        </p:spPr>
        <p:txBody>
          <a:bodyPr>
            <a:normAutofit fontScale="90000"/>
          </a:bodyPr>
          <a:lstStyle/>
          <a:p>
            <a:r>
              <a:rPr lang="en-CA" dirty="0"/>
              <a:t>Don’t Forget General/Business Aviation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11473" cy="3394472"/>
          </a:xfrm>
        </p:spPr>
        <p:txBody>
          <a:bodyPr>
            <a:normAutofit/>
          </a:bodyPr>
          <a:lstStyle/>
          <a:p>
            <a:r>
              <a:rPr lang="en-CA" dirty="0"/>
              <a:t>You Want Your Piece of the Action</a:t>
            </a:r>
          </a:p>
          <a:p>
            <a:pPr lvl="1"/>
            <a:r>
              <a:rPr lang="en-CA" dirty="0"/>
              <a:t>$9.3 billion economic output; 36,000 direct jobs across Canada</a:t>
            </a:r>
          </a:p>
          <a:p>
            <a:r>
              <a:rPr lang="en-CA" dirty="0"/>
              <a:t>Note – Airports Only Capture a Fraction of This</a:t>
            </a:r>
          </a:p>
          <a:p>
            <a:pPr lvl="1"/>
            <a:r>
              <a:rPr lang="en-CA" dirty="0"/>
              <a:t>Labour of Love for Airports</a:t>
            </a:r>
          </a:p>
          <a:p>
            <a:r>
              <a:rPr lang="en-CA" dirty="0"/>
              <a:t>ALL Airports Should Have a GA Plan</a:t>
            </a:r>
          </a:p>
        </p:txBody>
      </p:sp>
    </p:spTree>
    <p:extLst>
      <p:ext uri="{BB962C8B-B14F-4D97-AF65-F5344CB8AC3E}">
        <p14:creationId xmlns:p14="http://schemas.microsoft.com/office/powerpoint/2010/main" val="406274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 Carriers – Complex Animals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83" y="1200151"/>
            <a:ext cx="8755133" cy="339447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More Pressures than Perhaps Any Other Industry</a:t>
            </a:r>
          </a:p>
          <a:p>
            <a:pPr lvl="1"/>
            <a:r>
              <a:rPr lang="en-CA" dirty="0"/>
              <a:t>Safety, Capital Intensive, Maintenance, Operational Issues, Human Resource Shortages, Intense Competition, Communication Challenges, Seasonality…</a:t>
            </a:r>
          </a:p>
          <a:p>
            <a:r>
              <a:rPr lang="en-CA" dirty="0"/>
              <a:t>Remember This As You Work With Them</a:t>
            </a:r>
          </a:p>
          <a:p>
            <a:r>
              <a:rPr lang="en-CA" dirty="0"/>
              <a:t>Work to Understand Them – Be Part of the </a:t>
            </a:r>
          </a:p>
          <a:p>
            <a:pPr marL="0" indent="0">
              <a:buNone/>
            </a:pPr>
            <a:r>
              <a:rPr lang="en-CA" dirty="0"/>
              <a:t>Solution – Build a Relationship</a:t>
            </a:r>
          </a:p>
          <a:p>
            <a:r>
              <a:rPr lang="en-CA" dirty="0"/>
              <a:t>Several Home Town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“Industrial” Uses at Your Airport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Helicopter Operations</a:t>
            </a:r>
          </a:p>
          <a:p>
            <a:pPr lvl="1"/>
            <a:r>
              <a:rPr lang="en-CA" dirty="0"/>
              <a:t>Underestimated Industry</a:t>
            </a:r>
          </a:p>
          <a:p>
            <a:r>
              <a:rPr lang="en-CA" dirty="0"/>
              <a:t>Aerospace Broadly Defined</a:t>
            </a:r>
          </a:p>
          <a:p>
            <a:pPr lvl="1"/>
            <a:r>
              <a:rPr lang="en-CA" dirty="0"/>
              <a:t>KF Aerospace Started in Kelowna 49 Years Ago</a:t>
            </a:r>
          </a:p>
          <a:p>
            <a:r>
              <a:rPr lang="en-CA" dirty="0"/>
              <a:t>Flight Schools</a:t>
            </a:r>
          </a:p>
          <a:p>
            <a:pPr lvl="1"/>
            <a:r>
              <a:rPr lang="en-CA" dirty="0"/>
              <a:t>Under Intense Pressure, Core Community Asset</a:t>
            </a:r>
          </a:p>
          <a:p>
            <a:r>
              <a:rPr lang="en-CA" dirty="0"/>
              <a:t>Other Education</a:t>
            </a:r>
          </a:p>
          <a:p>
            <a:pPr lvl="1"/>
            <a:r>
              <a:rPr lang="en-CA" dirty="0"/>
              <a:t>Northern Lights College for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6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PPT2.jpg"/>
          <p:cNvPicPr>
            <a:picLocks noChangeAspect="1"/>
          </p:cNvPicPr>
          <p:nvPr/>
        </p:nvPicPr>
        <p:blipFill rotWithShape="1">
          <a:blip r:embed="rId2" cstate="print"/>
          <a:srcRect t="95925"/>
          <a:stretch/>
        </p:blipFill>
        <p:spPr>
          <a:xfrm>
            <a:off x="0" y="4933894"/>
            <a:ext cx="9144000" cy="209606"/>
          </a:xfrm>
          <a:prstGeom prst="rect">
            <a:avLst/>
          </a:prstGeom>
        </p:spPr>
      </p:pic>
      <p:pic>
        <p:nvPicPr>
          <p:cNvPr id="2" name="Picture 1" descr="Logo PPT.jpg">
            <a:extLst>
              <a:ext uri="{FF2B5EF4-FFF2-40B4-BE49-F238E27FC236}">
                <a16:creationId xmlns:a16="http://schemas.microsoft.com/office/drawing/2014/main" id="{0E5ABC1B-2673-8249-8AE0-0BED30E0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099" b="58702"/>
          <a:stretch/>
        </p:blipFill>
        <p:spPr>
          <a:xfrm>
            <a:off x="7103009" y="3146109"/>
            <a:ext cx="2147236" cy="1787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EED94D-5FDB-7445-807D-A28DA968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Driving Current Issues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9571B6-5661-264E-892B-CD426B1D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Make Sure Apply for BCAAP/ACAP Funding</a:t>
            </a:r>
          </a:p>
          <a:p>
            <a:pPr lvl="1"/>
            <a:r>
              <a:rPr lang="en-CA" dirty="0"/>
              <a:t>Acronyms Worth Knowing </a:t>
            </a:r>
          </a:p>
          <a:p>
            <a:pPr lvl="1"/>
            <a:r>
              <a:rPr lang="en-CA" dirty="0"/>
              <a:t>75% Funding</a:t>
            </a:r>
          </a:p>
          <a:p>
            <a:r>
              <a:rPr lang="en-CA" dirty="0"/>
              <a:t>Huge HR Crisis in Aviation and Aerospace</a:t>
            </a:r>
          </a:p>
          <a:p>
            <a:pPr lvl="1"/>
            <a:r>
              <a:rPr lang="en-CA" dirty="0"/>
              <a:t>Really Hurting Smaller and Indigenous Communities – Getting Worse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On-screen Show (16:9)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Airports and Community Development</vt:lpstr>
      <vt:lpstr>Today’s Presentation</vt:lpstr>
      <vt:lpstr>“Air services are arguably the most powerful socio-economic tool in your Community Development tool chest.”</vt:lpstr>
      <vt:lpstr>ED+Tourism+Airport+Air Services</vt:lpstr>
      <vt:lpstr>Airport Managers Are the Keystone</vt:lpstr>
      <vt:lpstr>Don’t Forget General/Business Aviation</vt:lpstr>
      <vt:lpstr>Air Carriers – Complex Animals</vt:lpstr>
      <vt:lpstr>“Industrial” Uses at Your Airport</vt:lpstr>
      <vt:lpstr>Two Driving Current Issues</vt:lpstr>
      <vt:lpstr>Commercial</vt:lpstr>
      <vt:lpstr>Think Through Your Airport!  Thank You</vt:lpstr>
    </vt:vector>
  </TitlesOfParts>
  <Company>Westholme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Westholme</dc:creator>
  <cp:lastModifiedBy>Dave Frank</cp:lastModifiedBy>
  <cp:revision>8</cp:revision>
  <dcterms:created xsi:type="dcterms:W3CDTF">2017-04-22T00:02:57Z</dcterms:created>
  <dcterms:modified xsi:type="dcterms:W3CDTF">2019-03-04T05:33:25Z</dcterms:modified>
</cp:coreProperties>
</file>